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30" r:id="rId8"/>
    <p:sldId id="348" r:id="rId9"/>
    <p:sldId id="329" r:id="rId10"/>
    <p:sldId id="343" r:id="rId11"/>
    <p:sldId id="346" r:id="rId12"/>
    <p:sldId id="331" r:id="rId13"/>
    <p:sldId id="314" r:id="rId14"/>
    <p:sldId id="284" r:id="rId15"/>
    <p:sldId id="333" r:id="rId16"/>
    <p:sldId id="332" r:id="rId17"/>
    <p:sldId id="334" r:id="rId18"/>
    <p:sldId id="336" r:id="rId19"/>
    <p:sldId id="337" r:id="rId20"/>
    <p:sldId id="338" r:id="rId21"/>
    <p:sldId id="344" r:id="rId22"/>
    <p:sldId id="339" r:id="rId23"/>
    <p:sldId id="347" r:id="rId24"/>
    <p:sldId id="345" r:id="rId25"/>
    <p:sldId id="335" r:id="rId26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16B49-A757-4D9A-A38A-92D6054C314E}" type="datetimeFigureOut">
              <a:rPr lang="hu-HU"/>
              <a:pPr>
                <a:defRPr/>
              </a:pPr>
              <a:t>2017.08.21.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77DA5-CC33-47C9-9996-5AE43EA02A2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C1599-1AFF-463D-BA1A-1DD98539CB97}" type="datetimeFigureOut">
              <a:rPr lang="hu-HU"/>
              <a:pPr>
                <a:defRPr/>
              </a:pPr>
              <a:t>2017.08.21.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8CAD0-1F3F-4A49-AFC3-0BECF6C6980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839BE-4A50-4D80-A53E-1F1C6AA73AB4}" type="datetimeFigureOut">
              <a:rPr lang="hu-HU"/>
              <a:pPr>
                <a:defRPr/>
              </a:pPr>
              <a:t>2017.08.21.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4EA21-3FA4-4AED-A45E-37E91C996EF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06380-AD69-4A56-86EF-B20DDF43892B}" type="datetimeFigureOut">
              <a:rPr lang="hu-HU"/>
              <a:pPr>
                <a:defRPr/>
              </a:pPr>
              <a:t>2017.08.21.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BFB83-15A8-4D0A-B80F-2102012688E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3EBA6-8E17-4AF4-8CC4-8ED7992FE761}" type="datetimeFigureOut">
              <a:rPr lang="hu-HU"/>
              <a:pPr>
                <a:defRPr/>
              </a:pPr>
              <a:t>2017.08.21.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E9237-622E-4AFE-9902-AC05F53821F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0B454-7327-4E4C-901D-805E08394387}" type="datetimeFigureOut">
              <a:rPr lang="hu-HU"/>
              <a:pPr>
                <a:defRPr/>
              </a:pPr>
              <a:t>2017.08.21.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BBEF7-C325-4339-8980-B837971D440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A1CE0-DA7E-4752-BCE1-BEE579F4DB81}" type="datetimeFigureOut">
              <a:rPr lang="hu-HU"/>
              <a:pPr>
                <a:defRPr/>
              </a:pPr>
              <a:t>2017.08.21.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84AF9-E344-49EF-9DFB-CFCE4C7F9DE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A8169-2023-4B6F-BDE4-5736E1E9B8D2}" type="datetimeFigureOut">
              <a:rPr lang="hu-HU"/>
              <a:pPr>
                <a:defRPr/>
              </a:pPr>
              <a:t>2017.08.21.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7CBFB-B9CD-44DB-B569-A376C93FC6A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F07B1-67FB-42A1-B72E-B56F9AC2D5C1}" type="datetimeFigureOut">
              <a:rPr lang="hu-HU"/>
              <a:pPr>
                <a:defRPr/>
              </a:pPr>
              <a:t>2017.08.21.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BD4AB-7D39-4FD2-BA22-ACE7B4CBB4A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90CB-DB6A-4E4F-9C34-B7BC7626DDCF}" type="datetimeFigureOut">
              <a:rPr lang="hu-HU"/>
              <a:pPr>
                <a:defRPr/>
              </a:pPr>
              <a:t>2017.08.21.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F0EB0-A65A-443B-BBF2-D4C060DCD46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1A734-4EA0-4E85-B07B-6C8FF548106A}" type="datetimeFigureOut">
              <a:rPr lang="hu-HU"/>
              <a:pPr>
                <a:defRPr/>
              </a:pPr>
              <a:t>2017.08.21.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9649B-3A9B-43AE-A1B5-9FEB4C5420F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B36E06-4012-49EB-A613-CD39586AA2C6}" type="datetimeFigureOut">
              <a:rPr lang="hu-HU"/>
              <a:pPr>
                <a:defRPr/>
              </a:pPr>
              <a:t>2017.08.21.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FB93A1-F7C8-44A3-8EA8-EBFEB05DEA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altLang="zh-CN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Miért fontosak a határok?</a:t>
            </a:r>
            <a:endParaRPr lang="hu-H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Kováts András</a:t>
            </a:r>
          </a:p>
        </p:txBody>
      </p:sp>
      <p:pic>
        <p:nvPicPr>
          <p:cNvPr id="4" name="Picture 2" descr="U:\Logok\2015 logo fekv inv a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4813" y="5805265"/>
            <a:ext cx="3239187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mai </a:t>
            </a:r>
            <a:r>
              <a:rPr lang="hu-HU" dirty="0" err="1" smtClean="0"/>
              <a:t>magyarország</a:t>
            </a:r>
            <a:endParaRPr lang="hu-HU" dirty="0"/>
          </a:p>
        </p:txBody>
      </p:sp>
      <p:pic>
        <p:nvPicPr>
          <p:cNvPr id="4" name="Tartalom helye 3" descr="nagymagyarorsza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114" y="404664"/>
            <a:ext cx="9079886" cy="61530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nagyroman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7075221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/>
          <a:lstStyle/>
          <a:p>
            <a:r>
              <a:rPr lang="hu-HU" b="1" dirty="0" smtClean="0">
                <a:solidFill>
                  <a:schemeClr val="accent3">
                    <a:lumMod val="75000"/>
                  </a:schemeClr>
                </a:solidFill>
              </a:rPr>
              <a:t>A határok átjárhatósága, mint politikai, társadalmi és szakmai probléma</a:t>
            </a:r>
            <a:endParaRPr lang="hu-H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r>
              <a:rPr lang="hu-HU" dirty="0" smtClean="0"/>
              <a:t>Ki mozoghat?</a:t>
            </a:r>
          </a:p>
          <a:p>
            <a:r>
              <a:rPr lang="hu-HU" dirty="0" smtClean="0"/>
              <a:t>Mennyire könnyen?</a:t>
            </a:r>
          </a:p>
          <a:p>
            <a:r>
              <a:rPr lang="hu-HU" dirty="0" smtClean="0"/>
              <a:t>Két szélsőség:</a:t>
            </a:r>
          </a:p>
          <a:p>
            <a:pPr lvl="1"/>
            <a:r>
              <a:rPr lang="hu-HU" dirty="0" smtClean="0"/>
              <a:t>mindenki és simán</a:t>
            </a:r>
          </a:p>
          <a:p>
            <a:pPr lvl="1"/>
            <a:r>
              <a:rPr lang="hu-HU" dirty="0" smtClean="0"/>
              <a:t>senki és sehogy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2708275"/>
            <a:ext cx="7654925" cy="1143000"/>
          </a:xfrm>
          <a:noFill/>
        </p:spPr>
        <p:txBody>
          <a:bodyPr/>
          <a:lstStyle/>
          <a:p>
            <a:r>
              <a:rPr lang="hu-HU" sz="40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Mindenkinek joga van oda menni és ott letelepedni, ahol akar.</a:t>
            </a:r>
            <a:endParaRPr lang="en-GB" sz="4000" b="1" dirty="0" smtClean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sz="40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Alapvető emberi jog-e a bevándorlás?</a:t>
            </a:r>
            <a:endParaRPr lang="en-GB" sz="4000" b="1" dirty="0" smtClean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Az egyes államok határain belül mindenkinek joga van szabadon mozogni és lakóhelyét szabadon megválasztani. </a:t>
            </a:r>
            <a:r>
              <a:rPr lang="hu-H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(13/1.cikk)</a:t>
            </a:r>
          </a:p>
          <a:p>
            <a:pPr>
              <a:lnSpc>
                <a:spcPct val="90000"/>
              </a:lnSpc>
            </a:pPr>
            <a:r>
              <a:rPr lang="hu-HU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Mindenkinek joga van bármely országot, így sajátját is elhagyni, valamint saját hazájába visszatérni. </a:t>
            </a:r>
            <a:r>
              <a:rPr lang="hu-H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(13/2.cikk)</a:t>
            </a:r>
          </a:p>
          <a:p>
            <a:pPr>
              <a:lnSpc>
                <a:spcPct val="90000"/>
              </a:lnSpc>
            </a:pPr>
            <a:r>
              <a:rPr lang="hu-HU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Mindenkinek joga van az üldözés elől más országban menedéket keresni és azt élvezni. </a:t>
            </a:r>
            <a:r>
              <a:rPr lang="hu-H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(14.cikk)</a:t>
            </a:r>
            <a:endParaRPr lang="en-GB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Kép helye 4" descr="brain-drain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999" r="3999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3">
                    <a:lumMod val="75000"/>
                  </a:schemeClr>
                </a:solidFill>
              </a:rPr>
              <a:t>Milyen a jó határ?</a:t>
            </a:r>
            <a:endParaRPr lang="hu-H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Ami/aki kívánatos és szükséges könnyen átjut rajta, ami/aki nem, az nem jut át</a:t>
            </a:r>
          </a:p>
          <a:p>
            <a:r>
              <a:rPr lang="hu-HU" dirty="0" smtClean="0"/>
              <a:t>Komplex rendszer, kiegészülve külpolitikai, külgazdasági, biztonságpolitikai, és bűnügyi szabályozókkal</a:t>
            </a:r>
          </a:p>
          <a:p>
            <a:r>
              <a:rPr lang="hu-HU" dirty="0" smtClean="0"/>
              <a:t>A határok „kitolása” hatékony: kifelé jól működik, a „mélység” problémás</a:t>
            </a:r>
          </a:p>
          <a:p>
            <a:r>
              <a:rPr lang="hu-HU" dirty="0" smtClean="0"/>
              <a:t>Csak erős államnak lehet erős határa!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3">
                    <a:lumMod val="75000"/>
                  </a:schemeClr>
                </a:solidFill>
              </a:rPr>
              <a:t>A határ mint erőforrás</a:t>
            </a:r>
            <a:endParaRPr lang="hu-H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4000" dirty="0" smtClean="0"/>
              <a:t>Önismeret, identitás, nemzettudat</a:t>
            </a:r>
          </a:p>
          <a:p>
            <a:r>
              <a:rPr lang="hu-HU" sz="4000" dirty="0" smtClean="0"/>
              <a:t>Interkulturális kompetencia</a:t>
            </a:r>
          </a:p>
          <a:p>
            <a:r>
              <a:rPr lang="hu-HU" sz="4000" dirty="0" smtClean="0"/>
              <a:t>Gazdasági, vállalkozási lehetőségek</a:t>
            </a:r>
          </a:p>
          <a:p>
            <a:r>
              <a:rPr lang="hu-HU" sz="4000" dirty="0" smtClean="0"/>
              <a:t>Stabilitás, biztonság</a:t>
            </a:r>
            <a:endParaRPr lang="hu-H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hadrians-w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46659"/>
            <a:ext cx="9138522" cy="47596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SanMarino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89326"/>
            <a:ext cx="9158528" cy="50368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3">
                    <a:lumMod val="75000"/>
                  </a:schemeClr>
                </a:solidFill>
              </a:rPr>
              <a:t>A határok helye életünkben</a:t>
            </a:r>
            <a:endParaRPr lang="hu-H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Személyes és személyközi szint</a:t>
            </a:r>
          </a:p>
          <a:p>
            <a:r>
              <a:rPr lang="hu-HU" dirty="0" smtClean="0"/>
              <a:t>Csoport- és csoportközi szint</a:t>
            </a:r>
          </a:p>
          <a:p>
            <a:r>
              <a:rPr lang="hu-HU" dirty="0" smtClean="0"/>
              <a:t>Állami és nemzetközi szint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 descr="usa-cana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0929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us-mexico-border17 californi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696" y="0"/>
            <a:ext cx="567993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Picture 2" descr="C:\Backup\doc\Szoveg\oktatas\ZSKF 2009-10-2\hatar kepek\eu-border5 ceut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9" y="0"/>
            <a:ext cx="4780344" cy="685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C:\Users\András\Pictures\2014040205nicosia-kyrenia\IMAG03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7692"/>
            <a:ext cx="9144000" cy="5468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 descr="Baarle-Nassau-bord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4000" cy="61036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3" descr="eu-immigration.jpg"/>
          <p:cNvPicPr>
            <a:picLocks noChangeAspect="1"/>
          </p:cNvPicPr>
          <p:nvPr/>
        </p:nvPicPr>
        <p:blipFill>
          <a:blip r:embed="rId2" cstate="print">
            <a:lum bright="33000"/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843808" y="1"/>
            <a:ext cx="6300192" cy="2636911"/>
          </a:xfrm>
        </p:spPr>
        <p:txBody>
          <a:bodyPr/>
          <a:lstStyle/>
          <a:p>
            <a:r>
              <a:rPr lang="hu-HU" altLang="zh-CN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Köszönöm a figyelmet!</a:t>
            </a:r>
            <a:endParaRPr lang="hu-H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3">
                    <a:lumMod val="75000"/>
                  </a:schemeClr>
                </a:solidFill>
              </a:rPr>
              <a:t>Személyes szint</a:t>
            </a:r>
            <a:endParaRPr lang="hu-H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Ki/mi vagyok vs. ki/mi nem vagyok</a:t>
            </a:r>
          </a:p>
          <a:p>
            <a:r>
              <a:rPr lang="hu-HU" dirty="0" smtClean="0"/>
              <a:t>Kapcsolatok szabályozása, közelség-távolság kialakítása, betartása, betartatása</a:t>
            </a:r>
          </a:p>
          <a:p>
            <a:r>
              <a:rPr lang="hu-HU" dirty="0" smtClean="0"/>
              <a:t>A határ (korlát) mint figyelmeztetés</a:t>
            </a:r>
          </a:p>
          <a:p>
            <a:r>
              <a:rPr lang="hu-HU" dirty="0" smtClean="0"/>
              <a:t>A határ (korlát) mint kihívás, fejlődési, tanulási lehetőség</a:t>
            </a:r>
          </a:p>
          <a:p>
            <a:r>
              <a:rPr lang="hu-HU" dirty="0" smtClean="0"/>
              <a:t>Kép magunkról, kapcsolódás másokhoz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esch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gestal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0"/>
            <a:ext cx="614046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3">
                    <a:lumMod val="75000"/>
                  </a:schemeClr>
                </a:solidFill>
              </a:rPr>
              <a:t>Csoport- és csoportközi szint</a:t>
            </a:r>
            <a:endParaRPr lang="hu-H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3000" dirty="0" smtClean="0"/>
              <a:t>Hasonlóság, azonosság: védelem, erőforrás</a:t>
            </a:r>
          </a:p>
          <a:p>
            <a:r>
              <a:rPr lang="hu-HU" sz="3000" dirty="0" smtClean="0"/>
              <a:t>Közös „nyelv”, közös szabályok, közös kultúra</a:t>
            </a:r>
          </a:p>
          <a:p>
            <a:r>
              <a:rPr lang="hu-HU" sz="3000" dirty="0" smtClean="0"/>
              <a:t>A személyes identitás meghatározója</a:t>
            </a:r>
          </a:p>
          <a:p>
            <a:r>
              <a:rPr lang="hu-HU" sz="3000" dirty="0" smtClean="0"/>
              <a:t>A határok folyamatos újratermelése: mi az ami még belefér?</a:t>
            </a:r>
          </a:p>
          <a:p>
            <a:r>
              <a:rPr lang="hu-HU" sz="3000" dirty="0" smtClean="0"/>
              <a:t>Dinamikus interakció csoportok között:</a:t>
            </a:r>
          </a:p>
          <a:p>
            <a:pPr lvl="1"/>
            <a:r>
              <a:rPr lang="hu-HU" sz="2600" dirty="0" smtClean="0"/>
              <a:t>ellenségesség, konfliktus</a:t>
            </a:r>
          </a:p>
          <a:p>
            <a:pPr lvl="1"/>
            <a:r>
              <a:rPr lang="hu-HU" sz="2600" dirty="0" smtClean="0"/>
              <a:t>versengés</a:t>
            </a:r>
          </a:p>
          <a:p>
            <a:pPr lvl="1"/>
            <a:r>
              <a:rPr lang="hu-HU" sz="2600" dirty="0" smtClean="0"/>
              <a:t>együttműködés</a:t>
            </a:r>
          </a:p>
          <a:p>
            <a:pPr lvl="1"/>
            <a:r>
              <a:rPr lang="hu-HU" sz="2600" dirty="0" smtClean="0"/>
              <a:t>összeolvadás, kiválás</a:t>
            </a:r>
          </a:p>
          <a:p>
            <a:pPr lvl="1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 descr="blackshee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7629" y="404664"/>
            <a:ext cx="9191629" cy="65260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moscow-pr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296" y="476672"/>
            <a:ext cx="9111704" cy="60744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3">
                    <a:lumMod val="75000"/>
                  </a:schemeClr>
                </a:solidFill>
              </a:rPr>
              <a:t>Állami, nemzetközi szint</a:t>
            </a:r>
            <a:endParaRPr lang="hu-H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szuverén jogi, politikai közösség kijelölésének, meghatározásának (!) eszköze</a:t>
            </a:r>
          </a:p>
          <a:p>
            <a:r>
              <a:rPr lang="hu-HU" dirty="0" smtClean="0"/>
              <a:t>Védelem (gazdasági, politikai, biztonsági)</a:t>
            </a:r>
          </a:p>
          <a:p>
            <a:r>
              <a:rPr lang="hu-HU" dirty="0" smtClean="0"/>
              <a:t>Személyek és csoportok viselkedésének szabályozása</a:t>
            </a:r>
          </a:p>
          <a:p>
            <a:r>
              <a:rPr lang="hu-HU" dirty="0" smtClean="0"/>
              <a:t>A politikai közösség újratermelésének eszköze (be- és kivándorlás szabályozása)</a:t>
            </a:r>
          </a:p>
          <a:p>
            <a:r>
              <a:rPr lang="hu-HU" dirty="0" smtClean="0"/>
              <a:t>A nemzeti identitás kialakításának és fenntartásának eszköze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337</Words>
  <Application>Microsoft Office PowerPoint</Application>
  <PresentationFormat>Diavetítés a képernyőre (4:3 oldalarány)</PresentationFormat>
  <Paragraphs>51</Paragraphs>
  <Slides>25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0" baseType="lpstr">
      <vt:lpstr>宋体</vt:lpstr>
      <vt:lpstr>Arial</vt:lpstr>
      <vt:lpstr>Calibri</vt:lpstr>
      <vt:lpstr>Verdana</vt:lpstr>
      <vt:lpstr>Office-téma</vt:lpstr>
      <vt:lpstr>Miért fontosak a határok?</vt:lpstr>
      <vt:lpstr>A határok helye életünkben</vt:lpstr>
      <vt:lpstr>Személyes szint</vt:lpstr>
      <vt:lpstr>PowerPoint bemutató</vt:lpstr>
      <vt:lpstr>PowerPoint bemutató</vt:lpstr>
      <vt:lpstr>Csoport- és csoportközi szint</vt:lpstr>
      <vt:lpstr>PowerPoint bemutató</vt:lpstr>
      <vt:lpstr>PowerPoint bemutató</vt:lpstr>
      <vt:lpstr>Állami, nemzetközi szint</vt:lpstr>
      <vt:lpstr>mai magyarország</vt:lpstr>
      <vt:lpstr>PowerPoint bemutató</vt:lpstr>
      <vt:lpstr>A határok átjárhatósága, mint politikai, társadalmi és szakmai probléma</vt:lpstr>
      <vt:lpstr>Mindenkinek joga van oda menni és ott letelepedni, ahol akar.</vt:lpstr>
      <vt:lpstr>Alapvető emberi jog-e a bevándorlás?</vt:lpstr>
      <vt:lpstr>PowerPoint bemutató</vt:lpstr>
      <vt:lpstr>Milyen a jó határ?</vt:lpstr>
      <vt:lpstr>A határ mint erőforrás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Köszönöm a figyelmet!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Gyulai Gábor</dc:creator>
  <cp:lastModifiedBy>User</cp:lastModifiedBy>
  <cp:revision>46</cp:revision>
  <dcterms:created xsi:type="dcterms:W3CDTF">2014-04-23T09:46:58Z</dcterms:created>
  <dcterms:modified xsi:type="dcterms:W3CDTF">2017-08-21T14:46:51Z</dcterms:modified>
</cp:coreProperties>
</file>